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A8C1-3850-4C3D-9250-28B90D161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D1CA79-C2DC-4E77-81A7-842E15334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7B4B1B-915C-479B-9634-91F539C9D91C}"/>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5" name="Footer Placeholder 4">
            <a:extLst>
              <a:ext uri="{FF2B5EF4-FFF2-40B4-BE49-F238E27FC236}">
                <a16:creationId xmlns:a16="http://schemas.microsoft.com/office/drawing/2014/main" id="{F650E322-F90D-4500-9491-A54C84405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D43B81-D0DA-4987-9DF9-8495D6B9A615}"/>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8673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1EFB-718C-431C-9869-D563579390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2C1506-E305-46AF-9F08-D20BCE93D2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CE4577-DDC0-466D-94E4-705C39EB42BF}"/>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5" name="Footer Placeholder 4">
            <a:extLst>
              <a:ext uri="{FF2B5EF4-FFF2-40B4-BE49-F238E27FC236}">
                <a16:creationId xmlns:a16="http://schemas.microsoft.com/office/drawing/2014/main" id="{B804F9D9-AE1C-47CF-8237-B6CAFAB83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099D4B-B8ED-4949-9D7B-7569564036DC}"/>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167487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23A46B-AD74-4878-B5F9-85A19C470E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CA613E-3A8F-413D-96BB-AC3BF9AD1B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5A63E-699C-4752-A797-935B993FE895}"/>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5" name="Footer Placeholder 4">
            <a:extLst>
              <a:ext uri="{FF2B5EF4-FFF2-40B4-BE49-F238E27FC236}">
                <a16:creationId xmlns:a16="http://schemas.microsoft.com/office/drawing/2014/main" id="{9079AF06-F17F-4C74-B235-235C5A9894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7645E4-AA05-4004-A92E-B1411A6E66FA}"/>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274803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5C4D-DEAB-4E8B-BF56-D099C98DB7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4630D0-8ED1-43D1-BAC0-18D4E63323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4FC786-A59E-4A6B-943F-9CF510C2595C}"/>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5" name="Footer Placeholder 4">
            <a:extLst>
              <a:ext uri="{FF2B5EF4-FFF2-40B4-BE49-F238E27FC236}">
                <a16:creationId xmlns:a16="http://schemas.microsoft.com/office/drawing/2014/main" id="{0E2C0357-A627-486A-B827-40BFA8CE71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59538F-54DE-4959-BF1E-F2434B286645}"/>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10810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AC1F-76F5-4E4E-940C-A0CF09FBE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E8F425-A0DE-4505-8DA6-359423872B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8EF49C-854C-456A-8DCC-FCF7D4490C08}"/>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5" name="Footer Placeholder 4">
            <a:extLst>
              <a:ext uri="{FF2B5EF4-FFF2-40B4-BE49-F238E27FC236}">
                <a16:creationId xmlns:a16="http://schemas.microsoft.com/office/drawing/2014/main" id="{D4B8C459-ED4A-4061-99DB-DCB6C785D9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ED93BE-26A4-4C52-BFA0-6FA144DB3955}"/>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186245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78DA-BC67-4E4B-9803-60D338FCE3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5D8C08-49CF-4253-8D71-B336164BF1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352B65-1515-4557-805C-46AECF1877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FDD0A1-F980-422A-B188-72660E921AD9}"/>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6" name="Footer Placeholder 5">
            <a:extLst>
              <a:ext uri="{FF2B5EF4-FFF2-40B4-BE49-F238E27FC236}">
                <a16:creationId xmlns:a16="http://schemas.microsoft.com/office/drawing/2014/main" id="{3CBBA902-A039-4E45-A2D9-7E532887F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7F3C15-0A0C-465B-A1A8-634D8F5BCE8E}"/>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334460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8D32-3FE5-4B2C-9554-09438AAE91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7DB32E-5507-400C-A904-761BE4F91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E8CF9B-9BA7-4AE4-84B9-E39BC23F6A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04395D-2341-45B0-B0B9-3842F9818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2143AC-51DF-4AF0-873E-9CA3B26509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A77610-7832-481D-94B3-4A01B42223B6}"/>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8" name="Footer Placeholder 7">
            <a:extLst>
              <a:ext uri="{FF2B5EF4-FFF2-40B4-BE49-F238E27FC236}">
                <a16:creationId xmlns:a16="http://schemas.microsoft.com/office/drawing/2014/main" id="{29069008-6392-4BCF-8DE0-8B4E59BF2C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D9B674-34EB-41AB-A464-32E4E86A8E2C}"/>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186397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6444-0551-4BE5-BCEE-CA3BADEE82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B3CFDF-C178-4BBB-AAC0-A125B1960229}"/>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4" name="Footer Placeholder 3">
            <a:extLst>
              <a:ext uri="{FF2B5EF4-FFF2-40B4-BE49-F238E27FC236}">
                <a16:creationId xmlns:a16="http://schemas.microsoft.com/office/drawing/2014/main" id="{5EABF211-B3B6-4A20-A35B-38E18305AA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6CA1F3-8E82-4B64-9331-A68A0DC183B6}"/>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194378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6AF68-DBED-4994-A766-6005F687F841}"/>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3" name="Footer Placeholder 2">
            <a:extLst>
              <a:ext uri="{FF2B5EF4-FFF2-40B4-BE49-F238E27FC236}">
                <a16:creationId xmlns:a16="http://schemas.microsoft.com/office/drawing/2014/main" id="{0FEEFE11-78B0-4965-9640-278E45175D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48D0D8-D94F-43DB-9850-EE0D15F3A905}"/>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318864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C35E-4FF3-411E-94A3-39B679F65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7A9505-487F-4CE6-8494-07EECDF91D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2018A9-8241-4B0A-8913-B98FAF930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B9A52A-C809-4077-844E-CC7FA5FB5F0C}"/>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6" name="Footer Placeholder 5">
            <a:extLst>
              <a:ext uri="{FF2B5EF4-FFF2-40B4-BE49-F238E27FC236}">
                <a16:creationId xmlns:a16="http://schemas.microsoft.com/office/drawing/2014/main" id="{CA683BC6-15EE-43AE-A30E-2DB5710D70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A6DC44-0580-4DC3-B781-0AB12CFE929C}"/>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402083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400B-3903-4C22-9348-80A3DD568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E71EC1-4CC5-400B-B5C9-901B25EE9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1C4A5D-69BA-456E-8956-80406C507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2213D3-7707-4D95-914E-0E978FAC625E}"/>
              </a:ext>
            </a:extLst>
          </p:cNvPr>
          <p:cNvSpPr>
            <a:spLocks noGrp="1"/>
          </p:cNvSpPr>
          <p:nvPr>
            <p:ph type="dt" sz="half" idx="10"/>
          </p:nvPr>
        </p:nvSpPr>
        <p:spPr/>
        <p:txBody>
          <a:bodyPr/>
          <a:lstStyle/>
          <a:p>
            <a:fld id="{37DEC9E0-1512-4954-9E6A-20D6E037D305}" type="datetimeFigureOut">
              <a:rPr lang="en-GB" smtClean="0"/>
              <a:t>12/08/2025</a:t>
            </a:fld>
            <a:endParaRPr lang="en-GB"/>
          </a:p>
        </p:txBody>
      </p:sp>
      <p:sp>
        <p:nvSpPr>
          <p:cNvPr id="6" name="Footer Placeholder 5">
            <a:extLst>
              <a:ext uri="{FF2B5EF4-FFF2-40B4-BE49-F238E27FC236}">
                <a16:creationId xmlns:a16="http://schemas.microsoft.com/office/drawing/2014/main" id="{ECB90E85-A639-4443-9D20-48FEC83724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737CFE-7300-4FA6-87CD-71ADCD11A542}"/>
              </a:ext>
            </a:extLst>
          </p:cNvPr>
          <p:cNvSpPr>
            <a:spLocks noGrp="1"/>
          </p:cNvSpPr>
          <p:nvPr>
            <p:ph type="sldNum" sz="quarter" idx="12"/>
          </p:nvPr>
        </p:nvSpPr>
        <p:spPr/>
        <p:txBody>
          <a:bodyPr/>
          <a:lstStyle/>
          <a:p>
            <a:fld id="{8FD7E137-DA08-4663-8B29-78D482CEFD89}" type="slidenum">
              <a:rPr lang="en-GB" smtClean="0"/>
              <a:t>‹#›</a:t>
            </a:fld>
            <a:endParaRPr lang="en-GB"/>
          </a:p>
        </p:txBody>
      </p:sp>
    </p:spTree>
    <p:extLst>
      <p:ext uri="{BB962C8B-B14F-4D97-AF65-F5344CB8AC3E}">
        <p14:creationId xmlns:p14="http://schemas.microsoft.com/office/powerpoint/2010/main" val="78880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9B4A4A-166F-40A2-B796-5A34B4FD2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380EDC-3E43-4CDD-8726-ABF07BCE4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5EDD92-2B50-40E4-8A54-A17BC7807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EC9E0-1512-4954-9E6A-20D6E037D305}" type="datetimeFigureOut">
              <a:rPr lang="en-GB" smtClean="0"/>
              <a:t>12/08/2025</a:t>
            </a:fld>
            <a:endParaRPr lang="en-GB"/>
          </a:p>
        </p:txBody>
      </p:sp>
      <p:sp>
        <p:nvSpPr>
          <p:cNvPr id="5" name="Footer Placeholder 4">
            <a:extLst>
              <a:ext uri="{FF2B5EF4-FFF2-40B4-BE49-F238E27FC236}">
                <a16:creationId xmlns:a16="http://schemas.microsoft.com/office/drawing/2014/main" id="{6FAB22F3-594E-4007-8E3A-C65655258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AF0FED-BB72-4AFB-B68F-0D7B743E3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7E137-DA08-4663-8B29-78D482CEFD89}" type="slidenum">
              <a:rPr lang="en-GB" smtClean="0"/>
              <a:t>‹#›</a:t>
            </a:fld>
            <a:endParaRPr lang="en-GB"/>
          </a:p>
        </p:txBody>
      </p:sp>
    </p:spTree>
    <p:extLst>
      <p:ext uri="{BB962C8B-B14F-4D97-AF65-F5344CB8AC3E}">
        <p14:creationId xmlns:p14="http://schemas.microsoft.com/office/powerpoint/2010/main" val="291195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image" Target="../media/image8.jpg"/><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547DD3EF-3B18-4CAD-B0A0-D4F3D3CCF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86" y="7269"/>
            <a:ext cx="930584" cy="1102226"/>
          </a:xfrm>
          <a:prstGeom prst="rect">
            <a:avLst/>
          </a:prstGeom>
        </p:spPr>
      </p:pic>
      <p:sp>
        <p:nvSpPr>
          <p:cNvPr id="5" name="TextBox 4">
            <a:extLst>
              <a:ext uri="{FF2B5EF4-FFF2-40B4-BE49-F238E27FC236}">
                <a16:creationId xmlns:a16="http://schemas.microsoft.com/office/drawing/2014/main" id="{4871F659-272A-4CDA-9CEF-83053A1480D3}"/>
              </a:ext>
            </a:extLst>
          </p:cNvPr>
          <p:cNvSpPr txBox="1"/>
          <p:nvPr/>
        </p:nvSpPr>
        <p:spPr>
          <a:xfrm>
            <a:off x="1369148" y="-2107"/>
            <a:ext cx="3602107" cy="369332"/>
          </a:xfrm>
          <a:prstGeom prst="rect">
            <a:avLst/>
          </a:prstGeom>
          <a:solidFill>
            <a:schemeClr val="accent1">
              <a:lumMod val="40000"/>
              <a:lumOff val="60000"/>
            </a:schemeClr>
          </a:solidFill>
        </p:spPr>
        <p:txBody>
          <a:bodyPr wrap="square" rtlCol="0">
            <a:spAutoFit/>
          </a:bodyPr>
          <a:lstStyle/>
          <a:p>
            <a:r>
              <a:rPr lang="en-GB" b="1" dirty="0"/>
              <a:t>A Safer Place</a:t>
            </a:r>
          </a:p>
        </p:txBody>
      </p:sp>
      <p:sp>
        <p:nvSpPr>
          <p:cNvPr id="6" name="TextBox 5">
            <a:extLst>
              <a:ext uri="{FF2B5EF4-FFF2-40B4-BE49-F238E27FC236}">
                <a16:creationId xmlns:a16="http://schemas.microsoft.com/office/drawing/2014/main" id="{1DC612FB-4622-45C2-AEA7-CF6C034B4710}"/>
              </a:ext>
            </a:extLst>
          </p:cNvPr>
          <p:cNvSpPr txBox="1"/>
          <p:nvPr/>
        </p:nvSpPr>
        <p:spPr>
          <a:xfrm>
            <a:off x="8606424" y="764"/>
            <a:ext cx="3602107" cy="369332"/>
          </a:xfrm>
          <a:prstGeom prst="rect">
            <a:avLst/>
          </a:prstGeom>
          <a:solidFill>
            <a:schemeClr val="accent2">
              <a:lumMod val="40000"/>
              <a:lumOff val="60000"/>
            </a:schemeClr>
          </a:solidFill>
        </p:spPr>
        <p:txBody>
          <a:bodyPr wrap="square" rtlCol="0">
            <a:spAutoFit/>
          </a:bodyPr>
          <a:lstStyle/>
          <a:p>
            <a:r>
              <a:rPr lang="en-GB" b="1" dirty="0">
                <a:solidFill>
                  <a:schemeClr val="tx2">
                    <a:lumMod val="50000"/>
                  </a:schemeClr>
                </a:solidFill>
              </a:rPr>
              <a:t>A Well Connected Place</a:t>
            </a:r>
          </a:p>
        </p:txBody>
      </p:sp>
      <p:sp>
        <p:nvSpPr>
          <p:cNvPr id="7" name="TextBox 6">
            <a:extLst>
              <a:ext uri="{FF2B5EF4-FFF2-40B4-BE49-F238E27FC236}">
                <a16:creationId xmlns:a16="http://schemas.microsoft.com/office/drawing/2014/main" id="{20D58B37-CFCB-4912-B29C-63226CBE1212}"/>
              </a:ext>
            </a:extLst>
          </p:cNvPr>
          <p:cNvSpPr txBox="1"/>
          <p:nvPr/>
        </p:nvSpPr>
        <p:spPr>
          <a:xfrm>
            <a:off x="4978718" y="4967"/>
            <a:ext cx="3627706" cy="369332"/>
          </a:xfrm>
          <a:prstGeom prst="rect">
            <a:avLst/>
          </a:prstGeom>
          <a:solidFill>
            <a:schemeClr val="accent4">
              <a:lumMod val="40000"/>
              <a:lumOff val="60000"/>
            </a:schemeClr>
          </a:solidFill>
          <a:ln>
            <a:solidFill>
              <a:schemeClr val="accent4">
                <a:lumMod val="60000"/>
                <a:lumOff val="40000"/>
              </a:schemeClr>
            </a:solidFill>
          </a:ln>
        </p:spPr>
        <p:txBody>
          <a:bodyPr wrap="square" rtlCol="0">
            <a:spAutoFit/>
          </a:bodyPr>
          <a:lstStyle/>
          <a:p>
            <a:r>
              <a:rPr lang="en-GB" b="1" dirty="0"/>
              <a:t>A Better Feel To the Place</a:t>
            </a:r>
          </a:p>
        </p:txBody>
      </p:sp>
      <p:sp>
        <p:nvSpPr>
          <p:cNvPr id="8" name="TextBox 7">
            <a:extLst>
              <a:ext uri="{FF2B5EF4-FFF2-40B4-BE49-F238E27FC236}">
                <a16:creationId xmlns:a16="http://schemas.microsoft.com/office/drawing/2014/main" id="{01FE3E4A-1E1F-4276-8916-ABF30F68B475}"/>
              </a:ext>
            </a:extLst>
          </p:cNvPr>
          <p:cNvSpPr txBox="1"/>
          <p:nvPr/>
        </p:nvSpPr>
        <p:spPr>
          <a:xfrm>
            <a:off x="1371100" y="367225"/>
            <a:ext cx="3602107" cy="369332"/>
          </a:xfrm>
          <a:prstGeom prst="rect">
            <a:avLst/>
          </a:prstGeom>
          <a:solidFill>
            <a:schemeClr val="accent6"/>
          </a:solidFill>
          <a:ln>
            <a:solidFill>
              <a:schemeClr val="accent4">
                <a:lumMod val="60000"/>
                <a:lumOff val="40000"/>
              </a:schemeClr>
            </a:solidFill>
          </a:ln>
        </p:spPr>
        <p:txBody>
          <a:bodyPr wrap="square" rtlCol="0">
            <a:spAutoFit/>
          </a:bodyPr>
          <a:lstStyle/>
          <a:p>
            <a:r>
              <a:rPr lang="en-GB" b="1" dirty="0"/>
              <a:t>An Eco Friendly Place</a:t>
            </a:r>
          </a:p>
        </p:txBody>
      </p:sp>
      <p:sp>
        <p:nvSpPr>
          <p:cNvPr id="9" name="TextBox 8">
            <a:extLst>
              <a:ext uri="{FF2B5EF4-FFF2-40B4-BE49-F238E27FC236}">
                <a16:creationId xmlns:a16="http://schemas.microsoft.com/office/drawing/2014/main" id="{8981953A-B474-4954-A7D5-505004F4B7C4}"/>
              </a:ext>
            </a:extLst>
          </p:cNvPr>
          <p:cNvSpPr txBox="1"/>
          <p:nvPr/>
        </p:nvSpPr>
        <p:spPr>
          <a:xfrm>
            <a:off x="4969649" y="374299"/>
            <a:ext cx="3602107" cy="369332"/>
          </a:xfrm>
          <a:prstGeom prst="rect">
            <a:avLst/>
          </a:prstGeom>
          <a:solidFill>
            <a:schemeClr val="accent4"/>
          </a:solidFill>
          <a:ln>
            <a:solidFill>
              <a:schemeClr val="accent4">
                <a:lumMod val="60000"/>
                <a:lumOff val="40000"/>
              </a:schemeClr>
            </a:solidFill>
          </a:ln>
        </p:spPr>
        <p:txBody>
          <a:bodyPr wrap="square" rtlCol="0">
            <a:spAutoFit/>
          </a:bodyPr>
          <a:lstStyle/>
          <a:p>
            <a:r>
              <a:rPr lang="en-GB" b="1" dirty="0"/>
              <a:t>An Equal and Diverse Place </a:t>
            </a:r>
            <a:endParaRPr lang="en-GB" sz="1200" b="1" u="sng" dirty="0"/>
          </a:p>
        </p:txBody>
      </p:sp>
      <p:sp>
        <p:nvSpPr>
          <p:cNvPr id="10" name="TextBox 9">
            <a:extLst>
              <a:ext uri="{FF2B5EF4-FFF2-40B4-BE49-F238E27FC236}">
                <a16:creationId xmlns:a16="http://schemas.microsoft.com/office/drawing/2014/main" id="{B7D61725-D93B-450C-971C-696A017A17EB}"/>
              </a:ext>
            </a:extLst>
          </p:cNvPr>
          <p:cNvSpPr txBox="1"/>
          <p:nvPr/>
        </p:nvSpPr>
        <p:spPr>
          <a:xfrm>
            <a:off x="8589893" y="693660"/>
            <a:ext cx="3602107" cy="369332"/>
          </a:xfrm>
          <a:prstGeom prst="rect">
            <a:avLst/>
          </a:prstGeom>
          <a:solidFill>
            <a:srgbClr val="002060"/>
          </a:solidFill>
        </p:spPr>
        <p:txBody>
          <a:bodyPr wrap="square" rtlCol="0">
            <a:spAutoFit/>
          </a:bodyPr>
          <a:lstStyle/>
          <a:p>
            <a:r>
              <a:rPr lang="en-GB" b="1" dirty="0">
                <a:solidFill>
                  <a:schemeClr val="bg1"/>
                </a:solidFill>
              </a:rPr>
              <a:t>Supporting</a:t>
            </a:r>
            <a:r>
              <a:rPr lang="en-GB" dirty="0"/>
              <a:t> </a:t>
            </a:r>
            <a:r>
              <a:rPr lang="en-GB" b="1" dirty="0">
                <a:solidFill>
                  <a:schemeClr val="bg1"/>
                </a:solidFill>
              </a:rPr>
              <a:t>Wellbeing Within SWAN</a:t>
            </a:r>
          </a:p>
        </p:txBody>
      </p:sp>
      <p:sp>
        <p:nvSpPr>
          <p:cNvPr id="11" name="TextBox 10">
            <a:extLst>
              <a:ext uri="{FF2B5EF4-FFF2-40B4-BE49-F238E27FC236}">
                <a16:creationId xmlns:a16="http://schemas.microsoft.com/office/drawing/2014/main" id="{546D5D37-9DF5-42CC-99AE-A14AD625C313}"/>
              </a:ext>
            </a:extLst>
          </p:cNvPr>
          <p:cNvSpPr txBox="1"/>
          <p:nvPr/>
        </p:nvSpPr>
        <p:spPr>
          <a:xfrm>
            <a:off x="8580825" y="367225"/>
            <a:ext cx="3602106" cy="369332"/>
          </a:xfrm>
          <a:prstGeom prst="rect">
            <a:avLst/>
          </a:prstGeom>
          <a:solidFill>
            <a:schemeClr val="accent2">
              <a:lumMod val="75000"/>
            </a:schemeClr>
          </a:solidFill>
          <a:ln>
            <a:solidFill>
              <a:schemeClr val="accent4">
                <a:lumMod val="60000"/>
                <a:lumOff val="40000"/>
              </a:schemeClr>
            </a:solidFill>
          </a:ln>
        </p:spPr>
        <p:txBody>
          <a:bodyPr wrap="square" rtlCol="0">
            <a:spAutoFit/>
          </a:bodyPr>
          <a:lstStyle/>
          <a:p>
            <a:r>
              <a:rPr lang="en-GB" b="1" dirty="0"/>
              <a:t>An Effective Council</a:t>
            </a:r>
            <a:r>
              <a:rPr lang="en-GB" b="1" dirty="0">
                <a:solidFill>
                  <a:srgbClr val="002060"/>
                </a:solidFill>
              </a:rPr>
              <a:t>	</a:t>
            </a:r>
          </a:p>
        </p:txBody>
      </p:sp>
      <p:sp>
        <p:nvSpPr>
          <p:cNvPr id="12" name="TextBox 11">
            <a:extLst>
              <a:ext uri="{FF2B5EF4-FFF2-40B4-BE49-F238E27FC236}">
                <a16:creationId xmlns:a16="http://schemas.microsoft.com/office/drawing/2014/main" id="{7B8CD0FB-5018-4773-AB34-796752525CE9}"/>
              </a:ext>
            </a:extLst>
          </p:cNvPr>
          <p:cNvSpPr txBox="1"/>
          <p:nvPr/>
        </p:nvSpPr>
        <p:spPr>
          <a:xfrm>
            <a:off x="1367394" y="736557"/>
            <a:ext cx="3602106" cy="369332"/>
          </a:xfrm>
          <a:prstGeom prst="rect">
            <a:avLst/>
          </a:prstGeom>
          <a:solidFill>
            <a:schemeClr val="bg2">
              <a:lumMod val="75000"/>
            </a:schemeClr>
          </a:solidFill>
          <a:ln>
            <a:solidFill>
              <a:schemeClr val="accent4">
                <a:lumMod val="60000"/>
                <a:lumOff val="40000"/>
              </a:schemeClr>
            </a:solidFill>
          </a:ln>
        </p:spPr>
        <p:txBody>
          <a:bodyPr wrap="square" rtlCol="0">
            <a:spAutoFit/>
          </a:bodyPr>
          <a:lstStyle/>
          <a:p>
            <a:r>
              <a:rPr lang="en-GB" b="1" dirty="0"/>
              <a:t>A Place To Do Business.   </a:t>
            </a:r>
            <a:r>
              <a:rPr lang="en-GB" sz="1100" b="1" dirty="0">
                <a:solidFill>
                  <a:srgbClr val="002060"/>
                </a:solidFill>
              </a:rPr>
              <a:t>	</a:t>
            </a:r>
          </a:p>
        </p:txBody>
      </p:sp>
      <p:sp>
        <p:nvSpPr>
          <p:cNvPr id="13" name="TextBox 12">
            <a:extLst>
              <a:ext uri="{FF2B5EF4-FFF2-40B4-BE49-F238E27FC236}">
                <a16:creationId xmlns:a16="http://schemas.microsoft.com/office/drawing/2014/main" id="{38A2D936-5208-4593-BFD0-F3B450809114}"/>
              </a:ext>
            </a:extLst>
          </p:cNvPr>
          <p:cNvSpPr txBox="1"/>
          <p:nvPr/>
        </p:nvSpPr>
        <p:spPr>
          <a:xfrm>
            <a:off x="2061639" y="1967123"/>
            <a:ext cx="9964318" cy="600164"/>
          </a:xfrm>
          <a:prstGeom prst="rect">
            <a:avLst/>
          </a:prstGeom>
          <a:solidFill>
            <a:schemeClr val="accent1">
              <a:lumMod val="40000"/>
              <a:lumOff val="60000"/>
            </a:schemeClr>
          </a:solidFill>
        </p:spPr>
        <p:txBody>
          <a:bodyPr wrap="square" rtlCol="0">
            <a:spAutoFit/>
          </a:bodyPr>
          <a:lstStyle/>
          <a:p>
            <a:pPr algn="ctr"/>
            <a:r>
              <a:rPr lang="en-GB" sz="1100" b="1" u="sng" dirty="0">
                <a:solidFill>
                  <a:srgbClr val="002060"/>
                </a:solidFill>
              </a:rPr>
              <a:t>Speeding</a:t>
            </a:r>
          </a:p>
          <a:p>
            <a:r>
              <a:rPr lang="en-GB" sz="1100" b="1" u="sng" dirty="0">
                <a:solidFill>
                  <a:srgbClr val="002060"/>
                </a:solidFill>
              </a:rPr>
              <a:t>Mobile </a:t>
            </a:r>
            <a:r>
              <a:rPr lang="en-GB" sz="1100" b="1" dirty="0">
                <a:solidFill>
                  <a:srgbClr val="002060"/>
                </a:solidFill>
              </a:rPr>
              <a:t>Speed Indicator device grant funding secured and submitted to KCC. Due to COVID-19 and KCC Highways restructuring, progress on the SWAN Highways improvement plan began in September 2023. Five sites were submitted for review, with the device expected to rotate across locations in SWAN by 2025.</a:t>
            </a:r>
          </a:p>
        </p:txBody>
      </p:sp>
      <p:pic>
        <p:nvPicPr>
          <p:cNvPr id="14" name="Picture 13">
            <a:extLst>
              <a:ext uri="{FF2B5EF4-FFF2-40B4-BE49-F238E27FC236}">
                <a16:creationId xmlns:a16="http://schemas.microsoft.com/office/drawing/2014/main" id="{96914190-02D7-46CA-9ECA-C0F2AA8D7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37" y="1329298"/>
            <a:ext cx="554313" cy="625914"/>
          </a:xfrm>
          <a:prstGeom prst="rect">
            <a:avLst/>
          </a:prstGeom>
        </p:spPr>
      </p:pic>
      <p:sp>
        <p:nvSpPr>
          <p:cNvPr id="15" name="TextBox 14">
            <a:extLst>
              <a:ext uri="{FF2B5EF4-FFF2-40B4-BE49-F238E27FC236}">
                <a16:creationId xmlns:a16="http://schemas.microsoft.com/office/drawing/2014/main" id="{CAAA1A8B-6286-49C7-9179-1A38D064638C}"/>
              </a:ext>
            </a:extLst>
          </p:cNvPr>
          <p:cNvSpPr txBox="1"/>
          <p:nvPr/>
        </p:nvSpPr>
        <p:spPr>
          <a:xfrm>
            <a:off x="2051457" y="1364985"/>
            <a:ext cx="9973242" cy="600164"/>
          </a:xfrm>
          <a:prstGeom prst="rect">
            <a:avLst/>
          </a:prstGeom>
          <a:solidFill>
            <a:schemeClr val="accent1">
              <a:lumMod val="40000"/>
              <a:lumOff val="60000"/>
            </a:schemeClr>
          </a:solidFill>
        </p:spPr>
        <p:txBody>
          <a:bodyPr wrap="square" rtlCol="0">
            <a:spAutoFit/>
          </a:bodyPr>
          <a:lstStyle/>
          <a:p>
            <a:pPr algn="ctr"/>
            <a:r>
              <a:rPr lang="en-GB" sz="1100" b="1" u="sng" dirty="0">
                <a:solidFill>
                  <a:srgbClr val="002060"/>
                </a:solidFill>
                <a:ea typeface="Calibri" panose="020F0502020204030204" pitchFamily="34" charset="0"/>
                <a:cs typeface="Times New Roman" panose="02020603050405020304" pitchFamily="18" charset="0"/>
              </a:rPr>
              <a:t>Crime Prevention</a:t>
            </a:r>
          </a:p>
          <a:p>
            <a:r>
              <a:rPr lang="en-GB" sz="1100" b="1" u="sng" dirty="0">
                <a:solidFill>
                  <a:srgbClr val="002060"/>
                </a:solidFill>
                <a:ea typeface="Calibri" panose="020F0502020204030204" pitchFamily="34" charset="0"/>
                <a:cs typeface="Times New Roman" panose="02020603050405020304" pitchFamily="18" charset="0"/>
              </a:rPr>
              <a:t>Every road in the SWAN Parish now has an active NHW scheme. Monthly reports from NHW at Full Council. Newsletter updates sent at least 3 times a year in SWAN News</a:t>
            </a:r>
          </a:p>
        </p:txBody>
      </p:sp>
      <p:sp>
        <p:nvSpPr>
          <p:cNvPr id="16" name="TextBox 15">
            <a:extLst>
              <a:ext uri="{FF2B5EF4-FFF2-40B4-BE49-F238E27FC236}">
                <a16:creationId xmlns:a16="http://schemas.microsoft.com/office/drawing/2014/main" id="{462D89C4-C1AA-40DB-80C0-CD2E8A7A53E1}"/>
              </a:ext>
            </a:extLst>
          </p:cNvPr>
          <p:cNvSpPr txBox="1"/>
          <p:nvPr/>
        </p:nvSpPr>
        <p:spPr>
          <a:xfrm>
            <a:off x="2100974" y="4387072"/>
            <a:ext cx="9973241" cy="430887"/>
          </a:xfrm>
          <a:prstGeom prst="rect">
            <a:avLst/>
          </a:prstGeom>
          <a:solidFill>
            <a:schemeClr val="accent6"/>
          </a:solidFill>
        </p:spPr>
        <p:txBody>
          <a:bodyPr wrap="square" rtlCol="0">
            <a:spAutoFit/>
          </a:bodyPr>
          <a:lstStyle/>
          <a:p>
            <a:r>
              <a:rPr lang="en-GB" sz="1100" b="1" dirty="0"/>
              <a:t>Community Allotment with Actions Days for all SWAN residents,  Book a Bed scheme with written guide, National Allotment Society  Open Day with continuation of Living Workshop, Pick your own Pumpkin Day.</a:t>
            </a:r>
            <a:endParaRPr lang="en-GB" sz="1100" b="1" u="sng" dirty="0">
              <a:ea typeface="Calibri" panose="020F0502020204030204" pitchFamily="34" charset="0"/>
              <a:cs typeface="Times New Roman" panose="02020603050405020304" pitchFamily="18" charset="0"/>
            </a:endParaRPr>
          </a:p>
        </p:txBody>
      </p:sp>
      <p:pic>
        <p:nvPicPr>
          <p:cNvPr id="1026" name="Picture 2" descr="Graduate jobs at KCC in Maidstone ...">
            <a:extLst>
              <a:ext uri="{FF2B5EF4-FFF2-40B4-BE49-F238E27FC236}">
                <a16:creationId xmlns:a16="http://schemas.microsoft.com/office/drawing/2014/main" id="{B892D596-473A-4B23-B4D5-E7546FB9A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595" y="1995407"/>
            <a:ext cx="604842" cy="393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4198D2-77F4-431D-B2F0-4804C8F1D0C4}"/>
              </a:ext>
            </a:extLst>
          </p:cNvPr>
          <p:cNvSpPr/>
          <p:nvPr/>
        </p:nvSpPr>
        <p:spPr>
          <a:xfrm>
            <a:off x="2099554" y="4840262"/>
            <a:ext cx="9973241" cy="730328"/>
          </a:xfrm>
          <a:prstGeom prst="rect">
            <a:avLst/>
          </a:prstGeom>
          <a:solidFill>
            <a:schemeClr val="accent2">
              <a:lumMod val="40000"/>
              <a:lumOff val="60000"/>
            </a:schemeClr>
          </a:solidFill>
        </p:spPr>
        <p:txBody>
          <a:bodyPr wrap="square">
            <a:spAutoFit/>
          </a:bodyPr>
          <a:lstStyle/>
          <a:p>
            <a:pPr algn="ct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Con</a:t>
            </a:r>
            <a:r>
              <a:rPr lang="en-GB" sz="1100" b="1" u="sng" dirty="0">
                <a:latin typeface="Calibri" panose="020F0502020204030204" pitchFamily="34" charset="0"/>
                <a:ea typeface="Calibri" panose="020F0502020204030204" pitchFamily="34" charset="0"/>
                <a:cs typeface="Times New Roman" panose="02020603050405020304" pitchFamily="18" charset="0"/>
              </a:rPr>
              <a:t>nectivity and </a:t>
            </a:r>
            <a:r>
              <a:rPr lang="en-GB" sz="1100" b="1" u="sng" dirty="0" err="1">
                <a:latin typeface="Calibri" panose="020F0502020204030204" pitchFamily="34" charset="0"/>
                <a:ea typeface="Calibri" panose="020F0502020204030204" pitchFamily="34" charset="0"/>
                <a:cs typeface="Times New Roman" panose="02020603050405020304" pitchFamily="18" charset="0"/>
              </a:rPr>
              <a:t>Communiation</a:t>
            </a:r>
            <a:endParaRPr lang="en-GB" sz="11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Calendar of Events for the SWAN Community , SWAN News delivered to every household 3 times a year.  Council Website &amp; Email - .Gov.UK Domain, Social Media, Council Promotion of Council activities, Resident Consultations. Council Publication for events Council branding for effective Communications.  </a:t>
            </a:r>
          </a:p>
        </p:txBody>
      </p:sp>
      <p:pic>
        <p:nvPicPr>
          <p:cNvPr id="19" name="Content Placeholder 5">
            <a:extLst>
              <a:ext uri="{FF2B5EF4-FFF2-40B4-BE49-F238E27FC236}">
                <a16:creationId xmlns:a16="http://schemas.microsoft.com/office/drawing/2014/main" id="{D20BA40D-B19E-4E83-B11A-3701DDF0E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523" y="2538623"/>
            <a:ext cx="402048" cy="566156"/>
          </a:xfrm>
          <a:prstGeom prst="rect">
            <a:avLst/>
          </a:prstGeom>
        </p:spPr>
      </p:pic>
      <p:sp>
        <p:nvSpPr>
          <p:cNvPr id="3" name="Rectangle 2">
            <a:extLst>
              <a:ext uri="{FF2B5EF4-FFF2-40B4-BE49-F238E27FC236}">
                <a16:creationId xmlns:a16="http://schemas.microsoft.com/office/drawing/2014/main" id="{885155B2-A4F4-4F57-A939-51FD64D259B3}"/>
              </a:ext>
            </a:extLst>
          </p:cNvPr>
          <p:cNvSpPr/>
          <p:nvPr/>
        </p:nvSpPr>
        <p:spPr>
          <a:xfrm>
            <a:off x="2073119" y="2576145"/>
            <a:ext cx="9954176" cy="769441"/>
          </a:xfrm>
          <a:prstGeom prst="rect">
            <a:avLst/>
          </a:prstGeom>
          <a:solidFill>
            <a:schemeClr val="accent4">
              <a:lumMod val="40000"/>
              <a:lumOff val="60000"/>
            </a:schemeClr>
          </a:solidFill>
        </p:spPr>
        <p:txBody>
          <a:bodyPr wrap="square">
            <a:spAutoFit/>
          </a:bodyPr>
          <a:lstStyle/>
          <a:p>
            <a:pPr algn="ctr"/>
            <a:r>
              <a:rPr lang="en-GB" sz="1100" b="1" u="sng" dirty="0">
                <a:latin typeface="Calibri" panose="020F0502020204030204" pitchFamily="34" charset="0"/>
                <a:ea typeface="Calibri" panose="020F0502020204030204" pitchFamily="34" charset="0"/>
                <a:cs typeface="Times New Roman" panose="02020603050405020304" pitchFamily="18" charset="0"/>
              </a:rPr>
              <a:t>Play Park Renewal </a:t>
            </a:r>
          </a:p>
          <a:p>
            <a:r>
              <a:rPr lang="en-GB" sz="1100" b="1" dirty="0" err="1">
                <a:latin typeface="Calibri" panose="020F0502020204030204" pitchFamily="34" charset="0"/>
                <a:ea typeface="Calibri" panose="020F0502020204030204" pitchFamily="34" charset="0"/>
                <a:cs typeface="Times New Roman" panose="02020603050405020304" pitchFamily="18" charset="0"/>
              </a:rPr>
              <a:t>Bulleid</a:t>
            </a:r>
            <a:r>
              <a:rPr lang="en-GB" sz="1100" b="1" dirty="0">
                <a:latin typeface="Calibri" panose="020F0502020204030204" pitchFamily="34" charset="0"/>
                <a:ea typeface="Calibri" panose="020F0502020204030204" pitchFamily="34" charset="0"/>
                <a:cs typeface="Times New Roman" panose="02020603050405020304" pitchFamily="18" charset="0"/>
              </a:rPr>
              <a:t> Place New Play Train and Carriages ABC Funded.  Stirling Road New Play Equipment ABC Funded, Picnic Table, Bench, Waste Bin, Community Orchard, Planting and Mud Play ABC KCC SWANCC Funded.</a:t>
            </a:r>
          </a:p>
          <a:p>
            <a:r>
              <a:rPr lang="en-GB" sz="1100" b="1" dirty="0">
                <a:latin typeface="Calibri" panose="020F0502020204030204" pitchFamily="34" charset="0"/>
                <a:ea typeface="Calibri" panose="020F0502020204030204" pitchFamily="34" charset="0"/>
                <a:cs typeface="Times New Roman" panose="02020603050405020304" pitchFamily="18" charset="0"/>
              </a:rPr>
              <a:t> </a:t>
            </a:r>
            <a:endParaRPr lang="en-GB" sz="1100" b="1" dirty="0"/>
          </a:p>
        </p:txBody>
      </p:sp>
      <p:sp>
        <p:nvSpPr>
          <p:cNvPr id="25" name="TextBox 24">
            <a:extLst>
              <a:ext uri="{FF2B5EF4-FFF2-40B4-BE49-F238E27FC236}">
                <a16:creationId xmlns:a16="http://schemas.microsoft.com/office/drawing/2014/main" id="{80EB93A0-9E6D-422A-9A2D-18CC08898A5D}"/>
              </a:ext>
            </a:extLst>
          </p:cNvPr>
          <p:cNvSpPr txBox="1"/>
          <p:nvPr/>
        </p:nvSpPr>
        <p:spPr>
          <a:xfrm>
            <a:off x="62444" y="1166929"/>
            <a:ext cx="2319365" cy="261610"/>
          </a:xfrm>
          <a:prstGeom prst="rect">
            <a:avLst/>
          </a:prstGeom>
          <a:noFill/>
        </p:spPr>
        <p:txBody>
          <a:bodyPr wrap="square" rtlCol="0">
            <a:spAutoFit/>
          </a:bodyPr>
          <a:lstStyle/>
          <a:p>
            <a:r>
              <a:rPr lang="en-GB" sz="1100" b="1" u="sng" dirty="0">
                <a:solidFill>
                  <a:schemeClr val="tx2"/>
                </a:solidFill>
              </a:rPr>
              <a:t>Who SWANCC  are working with</a:t>
            </a:r>
          </a:p>
        </p:txBody>
      </p:sp>
      <p:pic>
        <p:nvPicPr>
          <p:cNvPr id="1030" name="Picture 6" descr="Click to return to the Ashford Borough Council website home page">
            <a:extLst>
              <a:ext uri="{FF2B5EF4-FFF2-40B4-BE49-F238E27FC236}">
                <a16:creationId xmlns:a16="http://schemas.microsoft.com/office/drawing/2014/main" id="{F50037D4-1722-400E-94FD-14EBB152A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623" y="2668476"/>
            <a:ext cx="883940" cy="402192"/>
          </a:xfrm>
          <a:prstGeom prst="rect">
            <a:avLst/>
          </a:prstGeom>
          <a:solidFill>
            <a:srgbClr val="228F9E"/>
          </a:solidFill>
        </p:spPr>
      </p:pic>
      <p:pic>
        <p:nvPicPr>
          <p:cNvPr id="28" name="Picture 2" descr="Graduate jobs at KCC in Maidstone ...">
            <a:extLst>
              <a:ext uri="{FF2B5EF4-FFF2-40B4-BE49-F238E27FC236}">
                <a16:creationId xmlns:a16="http://schemas.microsoft.com/office/drawing/2014/main" id="{AA8AE85A-7307-430F-B194-E6586DD6F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4" y="2677904"/>
            <a:ext cx="604842" cy="3938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73ECED8-5FCC-4051-B8F4-E8CB6040C952}"/>
              </a:ext>
            </a:extLst>
          </p:cNvPr>
          <p:cNvSpPr/>
          <p:nvPr/>
        </p:nvSpPr>
        <p:spPr>
          <a:xfrm>
            <a:off x="2081266" y="3322524"/>
            <a:ext cx="9964317" cy="600164"/>
          </a:xfrm>
          <a:prstGeom prst="rect">
            <a:avLst/>
          </a:prstGeom>
          <a:solidFill>
            <a:schemeClr val="accent4">
              <a:lumMod val="40000"/>
              <a:lumOff val="60000"/>
            </a:schemeClr>
          </a:solidFill>
        </p:spPr>
        <p:txBody>
          <a:bodyPr wrap="square">
            <a:spAutoFit/>
          </a:bodyPr>
          <a:lstStyle/>
          <a:p>
            <a:pPr algn="ctr"/>
            <a:r>
              <a:rPr lang="en-GB" sz="1100" b="1" u="sng" dirty="0">
                <a:latin typeface="Calibri" panose="020F0502020204030204" pitchFamily="34" charset="0"/>
                <a:cs typeface="Times New Roman" panose="02020603050405020304" pitchFamily="18" charset="0"/>
              </a:rPr>
              <a:t>Local Physical Improvements</a:t>
            </a:r>
          </a:p>
          <a:p>
            <a:r>
              <a:rPr lang="en-GB" sz="1100" b="1" dirty="0">
                <a:latin typeface="Calibri" panose="020F0502020204030204" pitchFamily="34" charset="0"/>
                <a:cs typeface="Times New Roman" panose="02020603050405020304" pitchFamily="18" charset="0"/>
              </a:rPr>
              <a:t>Investigate the possibility of a Flagpole for Newtown Green  Subject to Permission, Planning  Permission and Consultation</a:t>
            </a:r>
          </a:p>
          <a:p>
            <a:r>
              <a:rPr lang="en-GB" sz="1100" b="1" dirty="0">
                <a:latin typeface="Calibri" panose="020F0502020204030204" pitchFamily="34" charset="0"/>
                <a:cs typeface="Times New Roman" panose="02020603050405020304" pitchFamily="18" charset="0"/>
              </a:rPr>
              <a:t>Weekly Litter Picking, Footpath Weeding, Spraying and Tidying, Cleaning Street Road Signs and Maintaining Street Furniture, Increasing Litter Bins, Replacing Benches.</a:t>
            </a:r>
            <a:endParaRPr lang="en-GB" sz="1100" b="1" dirty="0"/>
          </a:p>
        </p:txBody>
      </p:sp>
      <p:pic>
        <p:nvPicPr>
          <p:cNvPr id="32" name="Content Placeholder 5">
            <a:extLst>
              <a:ext uri="{FF2B5EF4-FFF2-40B4-BE49-F238E27FC236}">
                <a16:creationId xmlns:a16="http://schemas.microsoft.com/office/drawing/2014/main" id="{EA9311A4-1D46-4189-8F0B-AA7FF9A00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479" y="3386342"/>
            <a:ext cx="402048" cy="566156"/>
          </a:xfrm>
          <a:prstGeom prst="rect">
            <a:avLst/>
          </a:prstGeom>
        </p:spPr>
      </p:pic>
      <p:pic>
        <p:nvPicPr>
          <p:cNvPr id="35" name="Content Placeholder 5">
            <a:extLst>
              <a:ext uri="{FF2B5EF4-FFF2-40B4-BE49-F238E27FC236}">
                <a16:creationId xmlns:a16="http://schemas.microsoft.com/office/drawing/2014/main" id="{40A58F52-BA8E-4C52-860B-B2D512CAD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479" y="4248758"/>
            <a:ext cx="402048" cy="566156"/>
          </a:xfrm>
          <a:prstGeom prst="rect">
            <a:avLst/>
          </a:prstGeom>
        </p:spPr>
      </p:pic>
      <p:pic>
        <p:nvPicPr>
          <p:cNvPr id="36" name="Content Placeholder 5">
            <a:extLst>
              <a:ext uri="{FF2B5EF4-FFF2-40B4-BE49-F238E27FC236}">
                <a16:creationId xmlns:a16="http://schemas.microsoft.com/office/drawing/2014/main" id="{C83130A7-6C58-416A-80F6-857BBECEF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115" y="4924472"/>
            <a:ext cx="402048" cy="566156"/>
          </a:xfrm>
          <a:prstGeom prst="rect">
            <a:avLst/>
          </a:prstGeom>
        </p:spPr>
      </p:pic>
      <p:sp>
        <p:nvSpPr>
          <p:cNvPr id="37" name="Rectangle 36">
            <a:extLst>
              <a:ext uri="{FF2B5EF4-FFF2-40B4-BE49-F238E27FC236}">
                <a16:creationId xmlns:a16="http://schemas.microsoft.com/office/drawing/2014/main" id="{0D1BBF8E-4C8B-48C5-A1B2-D9FCC2AA27A5}"/>
              </a:ext>
            </a:extLst>
          </p:cNvPr>
          <p:cNvSpPr/>
          <p:nvPr/>
        </p:nvSpPr>
        <p:spPr>
          <a:xfrm>
            <a:off x="6770702" y="5579448"/>
            <a:ext cx="5293169" cy="730328"/>
          </a:xfrm>
          <a:prstGeom prst="rect">
            <a:avLst/>
          </a:prstGeom>
          <a:solidFill>
            <a:schemeClr val="accent2">
              <a:lumMod val="75000"/>
            </a:schemeClr>
          </a:solidFill>
        </p:spPr>
        <p:txBody>
          <a:bodyPr wrap="square">
            <a:spAutoFit/>
          </a:bodyPr>
          <a:lstStyle/>
          <a:p>
            <a:pPr>
              <a:lnSpc>
                <a:spcPct val="107000"/>
              </a:lnSpc>
              <a:spcAft>
                <a:spcPts val="800"/>
              </a:spcAft>
            </a:pPr>
            <a:r>
              <a:rPr lang="en-GB" sz="1100" b="1" u="sng" dirty="0"/>
              <a:t>Effective Council </a:t>
            </a:r>
            <a:r>
              <a:rPr lang="en-GB" sz="1100" b="1" dirty="0"/>
              <a:t>Maintaining Agreed Objectives To Achieve Council Quality Award and Clerk CILCA Qualification</a:t>
            </a:r>
          </a:p>
          <a:p>
            <a:pPr>
              <a:lnSpc>
                <a:spcPct val="107000"/>
              </a:lnSpc>
              <a:spcAft>
                <a:spcPts val="800"/>
              </a:spcAft>
            </a:pPr>
            <a:r>
              <a:rPr lang="en-GB" sz="1100" b="1" dirty="0"/>
              <a:t> </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F14F7973-58C7-4B7F-B289-4C4BE464BB62}"/>
              </a:ext>
            </a:extLst>
          </p:cNvPr>
          <p:cNvSpPr/>
          <p:nvPr/>
        </p:nvSpPr>
        <p:spPr>
          <a:xfrm>
            <a:off x="2109696" y="6197966"/>
            <a:ext cx="9963100" cy="446597"/>
          </a:xfrm>
          <a:prstGeom prst="rect">
            <a:avLst/>
          </a:prstGeom>
          <a:solidFill>
            <a:schemeClr val="bg2"/>
          </a:solidFill>
        </p:spPr>
        <p:txBody>
          <a:bodyPr wrap="square">
            <a:spAutoFit/>
          </a:bodyPr>
          <a:lstStyle/>
          <a:p>
            <a:pPr>
              <a:lnSpc>
                <a:spcPct val="107000"/>
              </a:lnSpc>
              <a:spcAft>
                <a:spcPts val="8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Community Hub </a:t>
            </a:r>
            <a:r>
              <a:rPr lang="en-GB" sz="1100" b="1" dirty="0">
                <a:latin typeface="Calibri" panose="020F0502020204030204" pitchFamily="34" charset="0"/>
                <a:ea typeface="Calibri" panose="020F0502020204030204" pitchFamily="34" charset="0"/>
                <a:cs typeface="Times New Roman" panose="02020603050405020304" pitchFamily="18" charset="0"/>
              </a:rPr>
              <a:t>Working Group to facilitate a Council Building for a Community Hub. The possible transfer of the Clock Tower and Kiln Café. </a:t>
            </a:r>
            <a:r>
              <a:rPr lang="en-GB" sz="1100" b="1" dirty="0"/>
              <a:t>Newtown Enhancements Working Group to action improvements for Newtown and to gather historical data for SWAN Salute.</a:t>
            </a:r>
            <a:r>
              <a:rPr lang="en-GB" sz="11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9" name="TextBox 38">
            <a:extLst>
              <a:ext uri="{FF2B5EF4-FFF2-40B4-BE49-F238E27FC236}">
                <a16:creationId xmlns:a16="http://schemas.microsoft.com/office/drawing/2014/main" id="{EBEF1676-2FA8-4318-BE95-CE0C6B0A168F}"/>
              </a:ext>
            </a:extLst>
          </p:cNvPr>
          <p:cNvSpPr txBox="1"/>
          <p:nvPr/>
        </p:nvSpPr>
        <p:spPr>
          <a:xfrm>
            <a:off x="4122689" y="1093410"/>
            <a:ext cx="5866636" cy="338554"/>
          </a:xfrm>
          <a:prstGeom prst="rect">
            <a:avLst/>
          </a:prstGeom>
          <a:noFill/>
        </p:spPr>
        <p:txBody>
          <a:bodyPr wrap="square" rtlCol="0">
            <a:spAutoFit/>
          </a:bodyPr>
          <a:lstStyle/>
          <a:p>
            <a:r>
              <a:rPr lang="en-GB" sz="1600" b="1" u="sng" dirty="0">
                <a:solidFill>
                  <a:schemeClr val="accent1"/>
                </a:solidFill>
              </a:rPr>
              <a:t>2025 2026 Objectives Linked to SWAN Community Plan Themes </a:t>
            </a:r>
          </a:p>
        </p:txBody>
      </p:sp>
      <p:pic>
        <p:nvPicPr>
          <p:cNvPr id="40" name="Content Placeholder 5">
            <a:extLst>
              <a:ext uri="{FF2B5EF4-FFF2-40B4-BE49-F238E27FC236}">
                <a16:creationId xmlns:a16="http://schemas.microsoft.com/office/drawing/2014/main" id="{0A27526E-EB7D-4256-A5FB-782F4BE2F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409" y="6248777"/>
            <a:ext cx="402048" cy="566156"/>
          </a:xfrm>
          <a:prstGeom prst="rect">
            <a:avLst/>
          </a:prstGeom>
        </p:spPr>
      </p:pic>
      <p:sp>
        <p:nvSpPr>
          <p:cNvPr id="41" name="Rectangle 40">
            <a:extLst>
              <a:ext uri="{FF2B5EF4-FFF2-40B4-BE49-F238E27FC236}">
                <a16:creationId xmlns:a16="http://schemas.microsoft.com/office/drawing/2014/main" id="{20A2670A-E5F8-4801-883B-652E54A7BDBD}"/>
              </a:ext>
            </a:extLst>
          </p:cNvPr>
          <p:cNvSpPr/>
          <p:nvPr/>
        </p:nvSpPr>
        <p:spPr>
          <a:xfrm>
            <a:off x="2099553" y="5576451"/>
            <a:ext cx="4694439" cy="627736"/>
          </a:xfrm>
          <a:prstGeom prst="rect">
            <a:avLst/>
          </a:prstGeom>
          <a:solidFill>
            <a:schemeClr val="accent4"/>
          </a:solidFill>
        </p:spPr>
        <p:txBody>
          <a:bodyPr wrap="square">
            <a:spAutoFit/>
          </a:bodyPr>
          <a:lstStyle/>
          <a:p>
            <a:pPr>
              <a:lnSpc>
                <a:spcPct val="107000"/>
              </a:lnSpc>
              <a:spcAft>
                <a:spcPts val="8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Equality &amp; Di</a:t>
            </a:r>
            <a:r>
              <a:rPr lang="en-GB" sz="1100" b="1" u="sng" dirty="0">
                <a:solidFill>
                  <a:srgbClr val="002060"/>
                </a:solidFill>
              </a:rPr>
              <a:t>versity </a:t>
            </a:r>
            <a:r>
              <a:rPr lang="en-GB" sz="1100" b="1" dirty="0">
                <a:solidFill>
                  <a:srgbClr val="002060"/>
                </a:solidFill>
              </a:rPr>
              <a:t>is reflected in everything SWANCC does – from employment, policy, decision making, service delivery, meeting venues,  to encouraging Local Cllrs and Community Inclusion.</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32" name="Picture 8" descr="NSALG logo">
            <a:extLst>
              <a:ext uri="{FF2B5EF4-FFF2-40B4-BE49-F238E27FC236}">
                <a16:creationId xmlns:a16="http://schemas.microsoft.com/office/drawing/2014/main" id="{3707990B-97F2-46BF-B49C-051F8D4605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189" y="4594896"/>
            <a:ext cx="999248" cy="22001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A39D4AD-D711-4962-9E13-0847A222B259}"/>
              </a:ext>
            </a:extLst>
          </p:cNvPr>
          <p:cNvSpPr txBox="1"/>
          <p:nvPr/>
        </p:nvSpPr>
        <p:spPr>
          <a:xfrm>
            <a:off x="2099554" y="3944907"/>
            <a:ext cx="9964317" cy="430887"/>
          </a:xfrm>
          <a:prstGeom prst="rect">
            <a:avLst/>
          </a:prstGeom>
          <a:solidFill>
            <a:schemeClr val="accent6"/>
          </a:solidFill>
        </p:spPr>
        <p:txBody>
          <a:bodyPr wrap="square" rtlCol="0">
            <a:spAutoFit/>
          </a:bodyPr>
          <a:lstStyle/>
          <a:p>
            <a:pPr algn="ctr"/>
            <a:r>
              <a:rPr lang="en-GB" sz="1100" b="1" u="sng" dirty="0"/>
              <a:t>Planting and Biodiversity Improvements</a:t>
            </a:r>
          </a:p>
          <a:p>
            <a:r>
              <a:rPr lang="en-GB" sz="1100" b="1" dirty="0"/>
              <a:t>7000 Spring Bulb Planting, 60 Dwarf Fruit Trees Kings Coronation Planting Scheme, Adopting and Managing Raised Beds at Alfred Rd, Wainwright Place and Stirling Rd. </a:t>
            </a:r>
            <a:endParaRPr lang="en-GB" sz="1100" b="1" dirty="0">
              <a:ea typeface="Calibri" panose="020F0502020204030204" pitchFamily="34" charset="0"/>
              <a:cs typeface="Times New Roman" panose="02020603050405020304" pitchFamily="18" charset="0"/>
            </a:endParaRPr>
          </a:p>
        </p:txBody>
      </p:sp>
      <p:pic>
        <p:nvPicPr>
          <p:cNvPr id="47" name="Content Placeholder 5">
            <a:extLst>
              <a:ext uri="{FF2B5EF4-FFF2-40B4-BE49-F238E27FC236}">
                <a16:creationId xmlns:a16="http://schemas.microsoft.com/office/drawing/2014/main" id="{780EB02E-8EC1-48DF-B868-F03AADC09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479" y="5663460"/>
            <a:ext cx="402048" cy="566156"/>
          </a:xfrm>
          <a:prstGeom prst="rect">
            <a:avLst/>
          </a:prstGeom>
        </p:spPr>
      </p:pic>
      <p:pic>
        <p:nvPicPr>
          <p:cNvPr id="48" name="Content Placeholder 5">
            <a:extLst>
              <a:ext uri="{FF2B5EF4-FFF2-40B4-BE49-F238E27FC236}">
                <a16:creationId xmlns:a16="http://schemas.microsoft.com/office/drawing/2014/main" id="{E51ACFCA-2385-4AFA-8439-2FD6848D4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197" y="1449579"/>
            <a:ext cx="402048" cy="566156"/>
          </a:xfrm>
          <a:prstGeom prst="rect">
            <a:avLst/>
          </a:prstGeom>
        </p:spPr>
      </p:pic>
      <p:sp>
        <p:nvSpPr>
          <p:cNvPr id="29" name="Rectangle 28">
            <a:extLst>
              <a:ext uri="{FF2B5EF4-FFF2-40B4-BE49-F238E27FC236}">
                <a16:creationId xmlns:a16="http://schemas.microsoft.com/office/drawing/2014/main" id="{3D033814-FDCD-4662-B705-E44FE8672FFF}"/>
              </a:ext>
            </a:extLst>
          </p:cNvPr>
          <p:cNvSpPr/>
          <p:nvPr/>
        </p:nvSpPr>
        <p:spPr>
          <a:xfrm>
            <a:off x="2110413" y="6572374"/>
            <a:ext cx="9950862" cy="261610"/>
          </a:xfrm>
          <a:prstGeom prst="rect">
            <a:avLst/>
          </a:prstGeom>
          <a:solidFill>
            <a:srgbClr val="002060"/>
          </a:solidFill>
        </p:spPr>
        <p:txBody>
          <a:bodyPr wrap="square">
            <a:spAutoFit/>
          </a:bodyPr>
          <a:lstStyle/>
          <a:p>
            <a:r>
              <a:rPr lang="en-GB" sz="1100" b="1" u="sng" dirty="0">
                <a:solidFill>
                  <a:schemeClr val="bg1"/>
                </a:solidFill>
              </a:rPr>
              <a:t>Rising Cost Support </a:t>
            </a:r>
            <a:r>
              <a:rPr lang="en-GB" sz="1100" b="1" dirty="0">
                <a:solidFill>
                  <a:schemeClr val="bg1"/>
                </a:solidFill>
              </a:rPr>
              <a:t>Hygiene Bank and Vegetable Bank within SWAN Salute to the 1940s, Grants for Local Community Groups and Charities. </a:t>
            </a:r>
          </a:p>
        </p:txBody>
      </p:sp>
      <p:sp>
        <p:nvSpPr>
          <p:cNvPr id="49" name="TextBox 48">
            <a:extLst>
              <a:ext uri="{FF2B5EF4-FFF2-40B4-BE49-F238E27FC236}">
                <a16:creationId xmlns:a16="http://schemas.microsoft.com/office/drawing/2014/main" id="{A9DB1D1E-A2CC-4BCE-92DE-3734FB509461}"/>
              </a:ext>
            </a:extLst>
          </p:cNvPr>
          <p:cNvSpPr txBox="1"/>
          <p:nvPr/>
        </p:nvSpPr>
        <p:spPr>
          <a:xfrm>
            <a:off x="5597851" y="735445"/>
            <a:ext cx="2389440" cy="369332"/>
          </a:xfrm>
          <a:prstGeom prst="rect">
            <a:avLst/>
          </a:prstGeom>
          <a:solidFill>
            <a:schemeClr val="accent1"/>
          </a:solidFill>
          <a:ln>
            <a:solidFill>
              <a:schemeClr val="accent4">
                <a:lumMod val="60000"/>
                <a:lumOff val="40000"/>
              </a:schemeClr>
            </a:solidFill>
          </a:ln>
        </p:spPr>
        <p:txBody>
          <a:bodyPr wrap="square" rtlCol="0">
            <a:spAutoFit/>
          </a:bodyPr>
          <a:lstStyle/>
          <a:p>
            <a:r>
              <a:rPr lang="en-GB" b="1" dirty="0"/>
              <a:t>Action Plan 25/26</a:t>
            </a:r>
            <a:r>
              <a:rPr lang="en-GB" sz="1100" b="1" dirty="0">
                <a:solidFill>
                  <a:srgbClr val="002060"/>
                </a:solidFill>
              </a:rPr>
              <a:t>	</a:t>
            </a:r>
          </a:p>
        </p:txBody>
      </p:sp>
    </p:spTree>
    <p:extLst>
      <p:ext uri="{BB962C8B-B14F-4D97-AF65-F5344CB8AC3E}">
        <p14:creationId xmlns:p14="http://schemas.microsoft.com/office/powerpoint/2010/main" val="31825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FF6B9B7-A7B9-48F9-B9D6-11D7A014C06E}"/>
              </a:ext>
            </a:extLst>
          </p:cNvPr>
          <p:cNvGraphicFramePr>
            <a:graphicFrameLocks noGrp="1"/>
          </p:cNvGraphicFramePr>
          <p:nvPr>
            <p:extLst>
              <p:ext uri="{D42A27DB-BD31-4B8C-83A1-F6EECF244321}">
                <p14:modId xmlns:p14="http://schemas.microsoft.com/office/powerpoint/2010/main" val="990876793"/>
              </p:ext>
            </p:extLst>
          </p:nvPr>
        </p:nvGraphicFramePr>
        <p:xfrm>
          <a:off x="3393162" y="1616877"/>
          <a:ext cx="5110748" cy="2798764"/>
        </p:xfrm>
        <a:graphic>
          <a:graphicData uri="http://schemas.openxmlformats.org/drawingml/2006/table">
            <a:tbl>
              <a:tblPr firstRow="1" firstCol="1" bandRow="1">
                <a:tableStyleId>{5C22544A-7EE6-4342-B048-85BDC9FD1C3A}</a:tableStyleId>
              </a:tblPr>
              <a:tblGrid>
                <a:gridCol w="2395521">
                  <a:extLst>
                    <a:ext uri="{9D8B030D-6E8A-4147-A177-3AD203B41FA5}">
                      <a16:colId xmlns:a16="http://schemas.microsoft.com/office/drawing/2014/main" val="1172953806"/>
                    </a:ext>
                  </a:extLst>
                </a:gridCol>
                <a:gridCol w="2715227">
                  <a:extLst>
                    <a:ext uri="{9D8B030D-6E8A-4147-A177-3AD203B41FA5}">
                      <a16:colId xmlns:a16="http://schemas.microsoft.com/office/drawing/2014/main" val="290785648"/>
                    </a:ext>
                  </a:extLst>
                </a:gridCol>
              </a:tblGrid>
              <a:tr h="270891">
                <a:tc>
                  <a:txBody>
                    <a:bodyPr/>
                    <a:lstStyle/>
                    <a:p>
                      <a:pPr>
                        <a:lnSpc>
                          <a:spcPct val="107000"/>
                        </a:lnSpc>
                        <a:spcAft>
                          <a:spcPts val="0"/>
                        </a:spcAft>
                      </a:pPr>
                      <a:r>
                        <a:rPr lang="en-GB" sz="1100" dirty="0">
                          <a:effectLst/>
                        </a:rPr>
                        <a:t>March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Great British Spring Clean with Community Litter Pick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4307177"/>
                  </a:ext>
                </a:extLst>
              </a:tr>
              <a:tr h="409401">
                <a:tc>
                  <a:txBody>
                    <a:bodyPr/>
                    <a:lstStyle/>
                    <a:p>
                      <a:pPr>
                        <a:lnSpc>
                          <a:spcPct val="107000"/>
                        </a:lnSpc>
                        <a:spcAft>
                          <a:spcPts val="0"/>
                        </a:spcAft>
                      </a:pPr>
                      <a:r>
                        <a:rPr lang="en-GB" sz="1100" dirty="0">
                          <a:effectLst/>
                        </a:rPr>
                        <a:t>May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Annual Parish Meeting with Annual AGAR and Annual Report and Annual Health and Safety Report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7049577"/>
                  </a:ext>
                </a:extLst>
              </a:tr>
              <a:tr h="132381">
                <a:tc>
                  <a:txBody>
                    <a:bodyPr/>
                    <a:lstStyle/>
                    <a:p>
                      <a:pPr>
                        <a:lnSpc>
                          <a:spcPct val="107000"/>
                        </a:lnSpc>
                        <a:spcAft>
                          <a:spcPts val="0"/>
                        </a:spcAft>
                      </a:pPr>
                      <a:r>
                        <a:rPr lang="en-GB" sz="1100">
                          <a:effectLst/>
                        </a:rPr>
                        <a:t>May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VE Day Beacon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4769810"/>
                  </a:ext>
                </a:extLst>
              </a:tr>
              <a:tr h="270891">
                <a:tc>
                  <a:txBody>
                    <a:bodyPr/>
                    <a:lstStyle/>
                    <a:p>
                      <a:pPr>
                        <a:lnSpc>
                          <a:spcPct val="107000"/>
                        </a:lnSpc>
                        <a:spcAft>
                          <a:spcPts val="0"/>
                        </a:spcAft>
                      </a:pPr>
                      <a:r>
                        <a:rPr lang="en-GB" sz="1100" dirty="0">
                          <a:effectLst/>
                        </a:rPr>
                        <a:t>May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Annual Electors Meeting and Council Community Awards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3517224"/>
                  </a:ext>
                </a:extLst>
              </a:tr>
              <a:tr h="409401">
                <a:tc>
                  <a:txBody>
                    <a:bodyPr/>
                    <a:lstStyle/>
                    <a:p>
                      <a:pPr>
                        <a:lnSpc>
                          <a:spcPct val="107000"/>
                        </a:lnSpc>
                        <a:spcAft>
                          <a:spcPts val="0"/>
                        </a:spcAft>
                      </a:pPr>
                      <a:r>
                        <a:rPr lang="en-GB" sz="1100" dirty="0">
                          <a:effectLst/>
                        </a:rPr>
                        <a:t>July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SWAN Salute to the 1940s to celebrate 80 years of Victory in Europe and Victory in Japan an event for peace community and celebration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4676917"/>
                  </a:ext>
                </a:extLst>
              </a:tr>
              <a:tr h="132381">
                <a:tc>
                  <a:txBody>
                    <a:bodyPr/>
                    <a:lstStyle/>
                    <a:p>
                      <a:pPr>
                        <a:lnSpc>
                          <a:spcPct val="107000"/>
                        </a:lnSpc>
                        <a:spcAft>
                          <a:spcPts val="0"/>
                        </a:spcAft>
                      </a:pPr>
                      <a:r>
                        <a:rPr lang="en-GB" sz="1100" dirty="0">
                          <a:effectLst/>
                        </a:rPr>
                        <a:t>August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National Allotments Week Open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5141196"/>
                  </a:ext>
                </a:extLst>
              </a:tr>
              <a:tr h="132381">
                <a:tc>
                  <a:txBody>
                    <a:bodyPr/>
                    <a:lstStyle/>
                    <a:p>
                      <a:pPr>
                        <a:lnSpc>
                          <a:spcPct val="107000"/>
                        </a:lnSpc>
                        <a:spcAft>
                          <a:spcPts val="0"/>
                        </a:spcAft>
                      </a:pPr>
                      <a:r>
                        <a:rPr lang="en-GB" sz="1100">
                          <a:effectLst/>
                        </a:rPr>
                        <a:t>October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Pick your own pumpkin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2762324"/>
                  </a:ext>
                </a:extLst>
              </a:tr>
              <a:tr h="132381">
                <a:tc>
                  <a:txBody>
                    <a:bodyPr/>
                    <a:lstStyle/>
                    <a:p>
                      <a:pPr>
                        <a:lnSpc>
                          <a:spcPct val="107000"/>
                        </a:lnSpc>
                        <a:spcAft>
                          <a:spcPts val="0"/>
                        </a:spcAft>
                      </a:pPr>
                      <a:r>
                        <a:rPr lang="en-GB" sz="1100" dirty="0">
                          <a:effectLst/>
                        </a:rPr>
                        <a:t>November Onward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Spring Bulb Planting if agreed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2369130"/>
                  </a:ext>
                </a:extLst>
              </a:tr>
              <a:tr h="132381">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December</a:t>
                      </a:r>
                    </a:p>
                  </a:txBody>
                  <a:tcPr marL="68580" marR="68580" marT="0" marB="0"/>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Community Carols </a:t>
                      </a:r>
                    </a:p>
                  </a:txBody>
                  <a:tcPr marL="68580" marR="68580" marT="0" marB="0"/>
                </a:tc>
                <a:extLst>
                  <a:ext uri="{0D108BD9-81ED-4DB2-BD59-A6C34878D82A}">
                    <a16:rowId xmlns:a16="http://schemas.microsoft.com/office/drawing/2014/main" val="1120165819"/>
                  </a:ext>
                </a:extLst>
              </a:tr>
            </a:tbl>
          </a:graphicData>
        </a:graphic>
      </p:graphicFrame>
      <p:pic>
        <p:nvPicPr>
          <p:cNvPr id="4" name="Picture 3">
            <a:extLst>
              <a:ext uri="{FF2B5EF4-FFF2-40B4-BE49-F238E27FC236}">
                <a16:creationId xmlns:a16="http://schemas.microsoft.com/office/drawing/2014/main" id="{D61DCDB2-44DF-4A73-9234-770871D84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8815"/>
            <a:ext cx="3407352" cy="2531956"/>
          </a:xfrm>
          <a:prstGeom prst="rect">
            <a:avLst/>
          </a:prstGeom>
          <a:ln>
            <a:solidFill>
              <a:schemeClr val="accent1"/>
            </a:solidFill>
          </a:ln>
        </p:spPr>
      </p:pic>
      <p:pic>
        <p:nvPicPr>
          <p:cNvPr id="6" name="Picture 5">
            <a:extLst>
              <a:ext uri="{FF2B5EF4-FFF2-40B4-BE49-F238E27FC236}">
                <a16:creationId xmlns:a16="http://schemas.microsoft.com/office/drawing/2014/main" id="{8097D387-D1E2-49CA-ACF3-E28E9D15F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20771"/>
            <a:ext cx="2350041" cy="2452532"/>
          </a:xfrm>
          <a:prstGeom prst="rect">
            <a:avLst/>
          </a:prstGeom>
          <a:ln>
            <a:solidFill>
              <a:schemeClr val="accent1"/>
            </a:solidFill>
          </a:ln>
        </p:spPr>
      </p:pic>
      <p:pic>
        <p:nvPicPr>
          <p:cNvPr id="8" name="Picture 7">
            <a:extLst>
              <a:ext uri="{FF2B5EF4-FFF2-40B4-BE49-F238E27FC236}">
                <a16:creationId xmlns:a16="http://schemas.microsoft.com/office/drawing/2014/main" id="{51BF3C3B-BBF9-4309-9880-02AFB3241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751" y="1905327"/>
            <a:ext cx="3640486" cy="2498921"/>
          </a:xfrm>
          <a:prstGeom prst="rect">
            <a:avLst/>
          </a:prstGeom>
          <a:ln>
            <a:solidFill>
              <a:schemeClr val="accent1"/>
            </a:solidFill>
          </a:ln>
        </p:spPr>
      </p:pic>
      <p:pic>
        <p:nvPicPr>
          <p:cNvPr id="16" name="Picture 15">
            <a:extLst>
              <a:ext uri="{FF2B5EF4-FFF2-40B4-BE49-F238E27FC236}">
                <a16:creationId xmlns:a16="http://schemas.microsoft.com/office/drawing/2014/main" id="{84C4880C-74C6-4F5F-B400-9F755FC23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85" y="0"/>
            <a:ext cx="2352474" cy="1905328"/>
          </a:xfrm>
          <a:prstGeom prst="rect">
            <a:avLst/>
          </a:prstGeom>
        </p:spPr>
      </p:pic>
      <p:pic>
        <p:nvPicPr>
          <p:cNvPr id="2052" name="Picture 4" descr="National Allotments Week 2025 to Focus ...">
            <a:extLst>
              <a:ext uri="{FF2B5EF4-FFF2-40B4-BE49-F238E27FC236}">
                <a16:creationId xmlns:a16="http://schemas.microsoft.com/office/drawing/2014/main" id="{E41898F7-F57D-456A-B616-000BD8A560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096" y="4420771"/>
            <a:ext cx="2139129" cy="243722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2" name="Rectangle 7">
            <a:extLst>
              <a:ext uri="{FF2B5EF4-FFF2-40B4-BE49-F238E27FC236}">
                <a16:creationId xmlns:a16="http://schemas.microsoft.com/office/drawing/2014/main" id="{F45D6CED-E17D-470C-92BD-8145FDD1A9EA}"/>
              </a:ext>
            </a:extLst>
          </p:cNvPr>
          <p:cNvSpPr>
            <a:spLocks noChangeArrowheads="1"/>
          </p:cNvSpPr>
          <p:nvPr/>
        </p:nvSpPr>
        <p:spPr bwMode="auto">
          <a:xfrm>
            <a:off x="2565728" y="-40380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 name="Content Placeholder 5">
            <a:extLst>
              <a:ext uri="{FF2B5EF4-FFF2-40B4-BE49-F238E27FC236}">
                <a16:creationId xmlns:a16="http://schemas.microsoft.com/office/drawing/2014/main" id="{D1BB3C5C-134D-41A7-8468-4DD83570F5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7670" y="169563"/>
            <a:ext cx="950456" cy="1338412"/>
          </a:xfrm>
          <a:prstGeom prst="rect">
            <a:avLst/>
          </a:prstGeom>
        </p:spPr>
      </p:pic>
      <p:sp>
        <p:nvSpPr>
          <p:cNvPr id="26" name="TextBox 25">
            <a:extLst>
              <a:ext uri="{FF2B5EF4-FFF2-40B4-BE49-F238E27FC236}">
                <a16:creationId xmlns:a16="http://schemas.microsoft.com/office/drawing/2014/main" id="{BCAC7D09-EEC6-42B3-990E-DA4D4492E1F5}"/>
              </a:ext>
            </a:extLst>
          </p:cNvPr>
          <p:cNvSpPr txBox="1"/>
          <p:nvPr/>
        </p:nvSpPr>
        <p:spPr>
          <a:xfrm>
            <a:off x="3524507" y="1077531"/>
            <a:ext cx="4779404" cy="338554"/>
          </a:xfrm>
          <a:prstGeom prst="rect">
            <a:avLst/>
          </a:prstGeom>
          <a:solidFill>
            <a:schemeClr val="accent1"/>
          </a:solidFill>
        </p:spPr>
        <p:txBody>
          <a:bodyPr wrap="square" rtlCol="0">
            <a:spAutoFit/>
          </a:bodyPr>
          <a:lstStyle/>
          <a:p>
            <a:pPr algn="ctr"/>
            <a:r>
              <a:rPr lang="en-GB" sz="1600" b="1" dirty="0">
                <a:solidFill>
                  <a:schemeClr val="bg1"/>
                </a:solidFill>
              </a:rPr>
              <a:t>SWAN COMMUNITY COUNCIL CALENDAR OF EVENTS</a:t>
            </a:r>
          </a:p>
        </p:txBody>
      </p:sp>
      <p:pic>
        <p:nvPicPr>
          <p:cNvPr id="2048" name="Picture 2047">
            <a:extLst>
              <a:ext uri="{FF2B5EF4-FFF2-40B4-BE49-F238E27FC236}">
                <a16:creationId xmlns:a16="http://schemas.microsoft.com/office/drawing/2014/main" id="{F3867F63-0654-4202-8241-009D084676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2069" y="4404248"/>
            <a:ext cx="2568315" cy="2453752"/>
          </a:xfrm>
          <a:prstGeom prst="rect">
            <a:avLst/>
          </a:prstGeom>
          <a:ln>
            <a:solidFill>
              <a:schemeClr val="accent1"/>
            </a:solidFill>
          </a:ln>
        </p:spPr>
      </p:pic>
      <p:pic>
        <p:nvPicPr>
          <p:cNvPr id="38" name="Content Placeholder 5">
            <a:extLst>
              <a:ext uri="{FF2B5EF4-FFF2-40B4-BE49-F238E27FC236}">
                <a16:creationId xmlns:a16="http://schemas.microsoft.com/office/drawing/2014/main" id="{38CF0B66-754A-4AC3-A2CB-72138B1149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2349" y="169563"/>
            <a:ext cx="950456" cy="1338412"/>
          </a:xfrm>
          <a:prstGeom prst="rect">
            <a:avLst/>
          </a:prstGeom>
        </p:spPr>
      </p:pic>
      <p:pic>
        <p:nvPicPr>
          <p:cNvPr id="39" name="Picture 38">
            <a:extLst>
              <a:ext uri="{FF2B5EF4-FFF2-40B4-BE49-F238E27FC236}">
                <a16:creationId xmlns:a16="http://schemas.microsoft.com/office/drawing/2014/main" id="{8656CB5C-BB8E-434D-905D-C590EAC7B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9090" y="-15304"/>
            <a:ext cx="2352474" cy="1905328"/>
          </a:xfrm>
          <a:prstGeom prst="rect">
            <a:avLst/>
          </a:prstGeom>
        </p:spPr>
      </p:pic>
      <p:pic>
        <p:nvPicPr>
          <p:cNvPr id="2051" name="Picture 2050">
            <a:extLst>
              <a:ext uri="{FF2B5EF4-FFF2-40B4-BE49-F238E27FC236}">
                <a16:creationId xmlns:a16="http://schemas.microsoft.com/office/drawing/2014/main" id="{08FAE0B6-3DF1-4420-AFBE-CD3897799E00}"/>
              </a:ext>
            </a:extLst>
          </p:cNvPr>
          <p:cNvPicPr>
            <a:picLocks noChangeAspect="1"/>
          </p:cNvPicPr>
          <p:nvPr/>
        </p:nvPicPr>
        <p:blipFill rotWithShape="1">
          <a:blip r:embed="rId9">
            <a:extLst>
              <a:ext uri="{28A0092B-C50C-407E-A947-70E740481C1C}">
                <a14:useLocalDpi xmlns:a14="http://schemas.microsoft.com/office/drawing/2010/main" val="0"/>
              </a:ext>
            </a:extLst>
          </a:blip>
          <a:srcRect l="634" t="12000" b="9867"/>
          <a:stretch/>
        </p:blipFill>
        <p:spPr>
          <a:xfrm>
            <a:off x="9820384" y="4419551"/>
            <a:ext cx="2357048" cy="2453752"/>
          </a:xfrm>
          <a:prstGeom prst="rect">
            <a:avLst/>
          </a:prstGeom>
        </p:spPr>
      </p:pic>
      <p:pic>
        <p:nvPicPr>
          <p:cNvPr id="42" name="Content Placeholder 5">
            <a:extLst>
              <a:ext uri="{FF2B5EF4-FFF2-40B4-BE49-F238E27FC236}">
                <a16:creationId xmlns:a16="http://schemas.microsoft.com/office/drawing/2014/main" id="{86DA6963-87A8-4609-9F8A-ED6FB95CA3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1165" y="5650992"/>
            <a:ext cx="728116" cy="1131710"/>
          </a:xfrm>
          <a:prstGeom prst="rect">
            <a:avLst/>
          </a:prstGeom>
        </p:spPr>
      </p:pic>
      <p:pic>
        <p:nvPicPr>
          <p:cNvPr id="5" name="Picture 4">
            <a:extLst>
              <a:ext uri="{FF2B5EF4-FFF2-40B4-BE49-F238E27FC236}">
                <a16:creationId xmlns:a16="http://schemas.microsoft.com/office/drawing/2014/main" id="{4FDE80D8-1C72-4097-A7A8-4F680277FC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27122" y="4404248"/>
            <a:ext cx="2724947" cy="2453752"/>
          </a:xfrm>
          <a:prstGeom prst="rect">
            <a:avLst/>
          </a:prstGeom>
        </p:spPr>
      </p:pic>
    </p:spTree>
    <p:extLst>
      <p:ext uri="{BB962C8B-B14F-4D97-AF65-F5344CB8AC3E}">
        <p14:creationId xmlns:p14="http://schemas.microsoft.com/office/powerpoint/2010/main" val="886797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558</Words>
  <Application>Microsoft Office PowerPoint</Application>
  <PresentationFormat>Widescreen</PresentationFormat>
  <Paragraphs>50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SwanCC Clerk</dc:creator>
  <cp:lastModifiedBy>SwanCC Clerk</cp:lastModifiedBy>
  <cp:revision>40</cp:revision>
  <cp:lastPrinted>2025-04-09T16:19:21Z</cp:lastPrinted>
  <dcterms:created xsi:type="dcterms:W3CDTF">2025-04-07T13:33:27Z</dcterms:created>
  <dcterms:modified xsi:type="dcterms:W3CDTF">2025-08-12T15:21:17Z</dcterms:modified>
</cp:coreProperties>
</file>